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3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5647BF-89BD-4E40-AD99-BDAF0F23DA79}" type="datetimeFigureOut">
              <a:rPr lang="lt-LT" smtClean="0"/>
              <a:t>2022-06-22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FDED5D-2E97-44CD-A1AF-34D3B38673D7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rmAutofit/>
          </a:bodyPr>
          <a:lstStyle/>
          <a:p>
            <a:r>
              <a:rPr lang="lt-LT" sz="2400" dirty="0" smtClean="0">
                <a:latin typeface="+mn-lt"/>
              </a:rPr>
              <a:t>Panevėžio SJMC</a:t>
            </a:r>
            <a:br>
              <a:rPr lang="lt-LT" sz="2400" dirty="0" smtClean="0">
                <a:latin typeface="+mn-lt"/>
              </a:rPr>
            </a:br>
            <a:r>
              <a:rPr lang="lt-LT" sz="2400" dirty="0" smtClean="0">
                <a:latin typeface="+mn-lt"/>
              </a:rPr>
              <a:t>VEIKLOS KOKYBĖS ĮSIVERTINIMAS</a:t>
            </a:r>
            <a:br>
              <a:rPr lang="lt-LT" sz="2400" dirty="0" smtClean="0">
                <a:latin typeface="+mn-lt"/>
              </a:rPr>
            </a:br>
            <a:r>
              <a:rPr lang="lt-LT" dirty="0" smtClean="0">
                <a:latin typeface="+mn-lt"/>
              </a:rPr>
              <a:t/>
            </a:r>
            <a:br>
              <a:rPr lang="lt-LT" dirty="0" smtClean="0">
                <a:latin typeface="+mn-lt"/>
              </a:rPr>
            </a:br>
            <a:r>
              <a:rPr lang="lt-LT" sz="1800" dirty="0" smtClean="0">
                <a:latin typeface="+mn-lt"/>
              </a:rPr>
              <a:t>Sritis- 1. Rezultatai;</a:t>
            </a:r>
            <a:br>
              <a:rPr lang="lt-LT" sz="1800" dirty="0" smtClean="0">
                <a:latin typeface="+mn-lt"/>
              </a:rPr>
            </a:br>
            <a:r>
              <a:rPr lang="lt-LT" sz="1800" dirty="0" smtClean="0">
                <a:latin typeface="+mn-lt"/>
              </a:rPr>
              <a:t>Tema- 1.1. Asmenybės branda;</a:t>
            </a:r>
            <a:br>
              <a:rPr lang="lt-LT" sz="1800" dirty="0" smtClean="0">
                <a:latin typeface="+mn-lt"/>
              </a:rPr>
            </a:br>
            <a:r>
              <a:rPr lang="lt-LT" sz="1800" dirty="0" smtClean="0">
                <a:latin typeface="+mn-lt"/>
              </a:rPr>
              <a:t>Rodiklis- 1.1.1. Asmenybės tapsmas</a:t>
            </a:r>
            <a:br>
              <a:rPr lang="lt-LT" sz="1800" dirty="0" smtClean="0">
                <a:latin typeface="+mn-lt"/>
              </a:rPr>
            </a:br>
            <a:r>
              <a:rPr lang="lt-LT" dirty="0" smtClean="0">
                <a:latin typeface="+mn-lt"/>
              </a:rPr>
              <a:t> </a:t>
            </a:r>
            <a:endParaRPr lang="lt-LT" dirty="0">
              <a:latin typeface="+mn-lt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2021-2022 </a:t>
            </a:r>
            <a:r>
              <a:rPr lang="lt-LT" dirty="0" err="1" smtClean="0"/>
              <a:t>m.m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pPr algn="r"/>
            <a:r>
              <a:rPr lang="lt-LT" sz="1600" dirty="0" smtClean="0"/>
              <a:t>Ataskaitą parengė D.Petrauskienė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6601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Mokytojų  </a:t>
            </a:r>
            <a:r>
              <a:rPr lang="lt-LT" dirty="0"/>
              <a:t>anketos apibendrinimas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dirty="0" smtClean="0"/>
              <a:t>Mokytojai žino savo mokinių gebėjimus, skatina už pažangą, ugdo atsakomybę pabaigti darbus iki galo.</a:t>
            </a:r>
          </a:p>
          <a:p>
            <a:r>
              <a:rPr lang="lt-LT" dirty="0" smtClean="0"/>
              <a:t>Mokytojams rūpi mokymosi aplinkos centre ir mokinių namuose.</a:t>
            </a:r>
          </a:p>
          <a:p>
            <a:r>
              <a:rPr lang="lt-LT" dirty="0" smtClean="0"/>
              <a:t>Mokytojai supažindina su profesijomis per savo dalyko pamokas, atskleidžia dalyko ir praktikos ryšius.</a:t>
            </a:r>
            <a:endParaRPr lang="lt-LT" dirty="0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dirty="0" smtClean="0"/>
              <a:t>Sunkiai pavyksta </a:t>
            </a:r>
            <a:r>
              <a:rPr lang="lt-LT" u="sng" dirty="0" smtClean="0"/>
              <a:t>įtraukti mokinius į veiklas klasėje, centre,</a:t>
            </a:r>
            <a:r>
              <a:rPr lang="lt-LT" dirty="0" smtClean="0"/>
              <a:t> ugdyti didesnį </a:t>
            </a:r>
            <a:r>
              <a:rPr lang="lt-LT" u="sng" dirty="0" smtClean="0"/>
              <a:t>pasitikėjimą savo jėgomis</a:t>
            </a:r>
            <a:r>
              <a:rPr lang="lt-LT" dirty="0" smtClean="0"/>
              <a:t>.</a:t>
            </a:r>
          </a:p>
          <a:p>
            <a:r>
              <a:rPr lang="lt-LT" dirty="0" smtClean="0"/>
              <a:t>Mokiniai </a:t>
            </a:r>
            <a:r>
              <a:rPr lang="lt-LT" dirty="0"/>
              <a:t>dažnai </a:t>
            </a:r>
            <a:r>
              <a:rPr lang="lt-LT" u="sng" dirty="0" smtClean="0"/>
              <a:t>pasiduoda </a:t>
            </a:r>
            <a:r>
              <a:rPr lang="lt-LT" u="sng" dirty="0"/>
              <a:t>neigiamoms </a:t>
            </a:r>
            <a:r>
              <a:rPr lang="lt-LT" u="sng" dirty="0" smtClean="0"/>
              <a:t>įtakoms, </a:t>
            </a:r>
            <a:r>
              <a:rPr lang="lt-LT" dirty="0" smtClean="0"/>
              <a:t>sąmoningai retai renkasi sveiką gyvenimo būdą.</a:t>
            </a:r>
          </a:p>
          <a:p>
            <a:r>
              <a:rPr lang="lt-LT" dirty="0" smtClean="0"/>
              <a:t>Mokiniams sunkiai sekasi </a:t>
            </a:r>
            <a:r>
              <a:rPr lang="lt-LT" u="sng" dirty="0" smtClean="0"/>
              <a:t>planuoti savo laiką, vykdyti įsipareigojimus.</a:t>
            </a:r>
            <a:endParaRPr lang="lt-LT" u="sng" dirty="0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lt-LT" dirty="0"/>
              <a:t>Stipriosios pusės </a:t>
            </a:r>
          </a:p>
          <a:p>
            <a:endParaRPr lang="lt-LT" dirty="0"/>
          </a:p>
        </p:txBody>
      </p:sp>
      <p:sp>
        <p:nvSpPr>
          <p:cNvPr id="10" name="Teksto vietos rezervavimo ženklas 9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lt-LT" dirty="0"/>
              <a:t>Silpnosios pusės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5541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Įsivertinimas </a:t>
            </a:r>
            <a:endParaRPr lang="lt-LT" dirty="0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Remiantis atlikta mokinių ir mokytojų apklausa rodiklis 1.1.1. Asmenybės tapsmas atitinka 3 lygį.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7735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Rekomendacijos</a:t>
            </a:r>
            <a:endParaRPr lang="lt-LT" dirty="0"/>
          </a:p>
        </p:txBody>
      </p:sp>
      <p:sp>
        <p:nvSpPr>
          <p:cNvPr id="7" name="Turinio vietos rezervavimo ženklas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Klasių vadovams: planuojant klasių vadovų veiklą mokslo metams </a:t>
            </a:r>
            <a:r>
              <a:rPr lang="lt-LT" dirty="0" smtClean="0"/>
              <a:t>skatinti  mokinius prisiimti konkrečias atsakomybes </a:t>
            </a:r>
            <a:r>
              <a:rPr lang="lt-LT" dirty="0" smtClean="0"/>
              <a:t>už veiklas </a:t>
            </a:r>
            <a:r>
              <a:rPr lang="lt-LT" dirty="0" smtClean="0"/>
              <a:t>klasėje, </a:t>
            </a:r>
            <a:r>
              <a:rPr lang="lt-LT" dirty="0" smtClean="0"/>
              <a:t>stebėti, kaip </a:t>
            </a:r>
            <a:r>
              <a:rPr lang="lt-LT" dirty="0" smtClean="0"/>
              <a:t>sekasi, teikti pagalbą;</a:t>
            </a:r>
            <a:endParaRPr lang="lt-LT" dirty="0" smtClean="0"/>
          </a:p>
          <a:p>
            <a:r>
              <a:rPr lang="lt-LT" dirty="0" smtClean="0"/>
              <a:t>Dalykų mokytojams: per dalykų pamokas skirti dėmesio </a:t>
            </a:r>
            <a:r>
              <a:rPr lang="lt-LT" dirty="0" smtClean="0"/>
              <a:t>ir šalies </a:t>
            </a:r>
            <a:r>
              <a:rPr lang="lt-LT" dirty="0" smtClean="0"/>
              <a:t>socialinio gyvenimo aktualijoms, pateikiant jas </a:t>
            </a:r>
            <a:r>
              <a:rPr lang="lt-LT" dirty="0" smtClean="0"/>
              <a:t>įdomia mokiniams </a:t>
            </a:r>
            <a:r>
              <a:rPr lang="lt-LT" dirty="0" smtClean="0"/>
              <a:t>forma</a:t>
            </a:r>
            <a:r>
              <a:rPr lang="lt-LT" dirty="0" smtClean="0"/>
              <a:t>;</a:t>
            </a:r>
          </a:p>
          <a:p>
            <a:r>
              <a:rPr lang="lt-LT" dirty="0" smtClean="0"/>
              <a:t>Švietimo </a:t>
            </a:r>
            <a:r>
              <a:rPr lang="lt-LT" dirty="0" smtClean="0"/>
              <a:t>pagalbos specialistams: </a:t>
            </a:r>
            <a:r>
              <a:rPr lang="lt-LT" dirty="0" smtClean="0"/>
              <a:t>skirti </a:t>
            </a:r>
            <a:r>
              <a:rPr lang="lt-LT" dirty="0" smtClean="0"/>
              <a:t>prioritetinį dėmesį neigiamų socialinių veiksnių prevencijai ir sveiko gyvenimo būdo ugdymui mokiniams patrauklia </a:t>
            </a:r>
            <a:r>
              <a:rPr lang="lt-LT" dirty="0" smtClean="0"/>
              <a:t>forma. Organizuoti</a:t>
            </a:r>
            <a:r>
              <a:rPr lang="lt-LT" dirty="0" smtClean="0"/>
              <a:t> užsiėmimus apie konfliktų sprendimą, vertybines nuostatas, bendravimą.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8843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/>
              <a:t>Duomenų rinkimo metodika</a:t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lt-LT" sz="2400" dirty="0" smtClean="0"/>
              <a:t>     		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Veiklos kokybės įsivertinimo 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duomenims rinkti buvo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panaudotas anketinės apklausos metodas. Klausimynams 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sudaryti ir apklausai atlikti buvo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naudotasi įsivertinimo grupės sudaryta anketa. Apklausta 30 mokytojų ir 78 mokiniai.</a:t>
            </a:r>
          </a:p>
          <a:p>
            <a:pPr algn="just"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  	Klausimyną sudarė 3 dalys: Savivoka ir 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savivertė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 socialumas, gyvenimo planavimas. Kiekvienoje dalyje buvo pateikta po 8 teiginius. Teiginio vertinimo skalę sudarė  pasirinkimai : visada, dažnai, kartais, niekada.</a:t>
            </a:r>
          </a:p>
          <a:p>
            <a:pPr algn="just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 	Mokiniai ir mokytojai pildė skirtingus klausimynus.</a:t>
            </a:r>
          </a:p>
          <a:p>
            <a:pPr algn="just">
              <a:buNone/>
            </a:pP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 	Kadangi nebegalėjome naudotis mums įprastu IQES </a:t>
            </a:r>
            <a:r>
              <a:rPr lang="lt-LT" sz="24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lt-LT" sz="2400" dirty="0" err="1" smtClean="0">
                <a:latin typeface="Times New Roman" pitchFamily="18" charset="0"/>
                <a:cs typeface="Times New Roman" pitchFamily="18" charset="0"/>
              </a:rPr>
              <a:t>nline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įrankiu, klausimyno pildymas ir apibendrinimas buvo sunkesnis. 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92115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MOKINIŲ APKLAUSA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sz="1600" dirty="0" smtClean="0"/>
              <a:t>Mokiniai aukščiausiai įvertino teiginį „žinau savo gabumus, polinkius“. 42 proc. mokinių nurodė- visada, 41 proc. mokinių- dažnai. Bendras įvertinimas 83 proc. </a:t>
            </a:r>
          </a:p>
          <a:p>
            <a:r>
              <a:rPr lang="lt-LT" sz="1600" dirty="0" smtClean="0"/>
              <a:t>Net 46 proc. mokinių nurodė, kad dažnai moka įsivertinti savo gebėjimus, žinias. Visada moka įsivertinti -33 proc. </a:t>
            </a:r>
            <a:r>
              <a:rPr lang="lt-LT" sz="1600" dirty="0"/>
              <a:t>mokinių. Bendras įvertinimas </a:t>
            </a:r>
            <a:r>
              <a:rPr lang="lt-LT" sz="1600" dirty="0" smtClean="0"/>
              <a:t>79 </a:t>
            </a:r>
            <a:r>
              <a:rPr lang="lt-LT" sz="1600" dirty="0"/>
              <a:t>proc. </a:t>
            </a:r>
            <a:endParaRPr lang="lt-LT" sz="1600" dirty="0" smtClean="0"/>
          </a:p>
          <a:p>
            <a:r>
              <a:rPr lang="lt-LT" sz="1600" dirty="0" smtClean="0"/>
              <a:t>70 procentų mokinių teigia, kad geba valdyti savo emocijas stresinėse situacijose visada arba dažnai.</a:t>
            </a:r>
          </a:p>
          <a:p>
            <a:r>
              <a:rPr lang="lt-LT" sz="1600" dirty="0" smtClean="0"/>
              <a:t>59 pro. Mokinių visada arba dažnai renkasi sveiką gyvenimo būdą. </a:t>
            </a:r>
          </a:p>
          <a:p>
            <a:endParaRPr lang="lt-LT" sz="1400" dirty="0" smtClean="0"/>
          </a:p>
          <a:p>
            <a:pPr marL="0" indent="0">
              <a:buNone/>
            </a:pPr>
            <a:r>
              <a:rPr lang="lt-LT" sz="1400" dirty="0" smtClean="0"/>
              <a:t> </a:t>
            </a:r>
          </a:p>
          <a:p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1600" dirty="0" smtClean="0"/>
              <a:t>Tik kartais arba niekada noriai įsitraukia į naujas veiklas nurodė 44 proc. mokinių.</a:t>
            </a:r>
          </a:p>
          <a:p>
            <a:r>
              <a:rPr lang="lt-LT" sz="1600" dirty="0" smtClean="0"/>
              <a:t>Save vertina kaip tik kartais arba niekada atkaklius, pradėtus darbus atliekantys iki galo nurodė 42 proc. mokinių.</a:t>
            </a:r>
          </a:p>
          <a:p>
            <a:r>
              <a:rPr lang="lt-LT" sz="1600" dirty="0" smtClean="0"/>
              <a:t>30 proc. mokinių tik kartais arba niekada nepasitiki savo jėgomis ir nebijo naujų veiklų.</a:t>
            </a:r>
          </a:p>
          <a:p>
            <a:r>
              <a:rPr lang="lt-LT" sz="1600" dirty="0" smtClean="0"/>
              <a:t>23 proc. mokinių nurodė, kad nepasiduoti neigiamos įtakoms pavyksta tik kartais.3 procentai mano, kad nepavyksta joms nepasiduoti. 5 procentai mokinių niekada sąmoningai nesirenka sveiko gyvenimo būdo.</a:t>
            </a:r>
            <a:endParaRPr lang="lt-LT" sz="1600" dirty="0"/>
          </a:p>
        </p:txBody>
      </p:sp>
      <p:sp>
        <p:nvSpPr>
          <p:cNvPr id="2" name="Teksto vietos rezervavimo ženklas 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48148"/>
            </a:avLst>
          </a:prstGeom>
        </p:spPr>
        <p:txBody>
          <a:bodyPr>
            <a:noAutofit/>
          </a:bodyPr>
          <a:lstStyle/>
          <a:p>
            <a:r>
              <a:rPr lang="lt-LT" sz="1600" dirty="0"/>
              <a:t>1. Savivoka, </a:t>
            </a:r>
            <a:r>
              <a:rPr lang="lt-LT" sz="1600" dirty="0" err="1"/>
              <a:t>savivertė</a:t>
            </a:r>
            <a:r>
              <a:rPr lang="lt-LT" sz="1600" dirty="0"/>
              <a:t>.</a:t>
            </a:r>
          </a:p>
          <a:p>
            <a:r>
              <a:rPr lang="lt-LT" sz="1600" dirty="0" smtClean="0"/>
              <a:t>Aukščiausiai įvertinti teiginiai</a:t>
            </a:r>
            <a:endParaRPr lang="lt-LT" sz="16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50000"/>
            </a:avLst>
          </a:prstGeom>
        </p:spPr>
        <p:txBody>
          <a:bodyPr>
            <a:noAutofit/>
          </a:bodyPr>
          <a:lstStyle/>
          <a:p>
            <a:r>
              <a:rPr lang="lt-LT" sz="1600" dirty="0"/>
              <a:t>1. Savivoka, </a:t>
            </a:r>
            <a:r>
              <a:rPr lang="lt-LT" sz="1600" dirty="0" err="1"/>
              <a:t>savivertė</a:t>
            </a:r>
            <a:r>
              <a:rPr lang="lt-LT" sz="1600" dirty="0"/>
              <a:t>.</a:t>
            </a:r>
          </a:p>
          <a:p>
            <a:r>
              <a:rPr lang="lt-LT" sz="1600" dirty="0" smtClean="0"/>
              <a:t>Žemiausiai įvertinti teiginiai</a:t>
            </a:r>
            <a:endParaRPr lang="lt-LT" sz="1600" dirty="0"/>
          </a:p>
        </p:txBody>
      </p:sp>
    </p:spTree>
    <p:extLst>
      <p:ext uri="{BB962C8B-B14F-4D97-AF65-F5344CB8AC3E}">
        <p14:creationId xmlns:p14="http://schemas.microsoft.com/office/powerpoint/2010/main" val="403787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MOKINIŲ APKLAUSA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endParaRPr lang="lt-LT" sz="1600" dirty="0" smtClean="0"/>
          </a:p>
          <a:p>
            <a:r>
              <a:rPr lang="lt-LT" sz="2000" dirty="0" smtClean="0"/>
              <a:t>Gerbiu kitus asmenis ir kitokią </a:t>
            </a:r>
            <a:r>
              <a:rPr lang="lt-LT" sz="2000" dirty="0"/>
              <a:t>nuomonę </a:t>
            </a:r>
            <a:r>
              <a:rPr lang="lt-LT" sz="2000" dirty="0" smtClean="0"/>
              <a:t>- </a:t>
            </a:r>
            <a:r>
              <a:rPr lang="lt-LT" sz="2000" dirty="0"/>
              <a:t>visada ir dažnai nurodė </a:t>
            </a:r>
            <a:r>
              <a:rPr lang="lt-LT" sz="2000" dirty="0" smtClean="0"/>
              <a:t>83 </a:t>
            </a:r>
            <a:r>
              <a:rPr lang="lt-LT" sz="2000" dirty="0"/>
              <a:t>proc. </a:t>
            </a:r>
            <a:r>
              <a:rPr lang="lt-LT" sz="2000" dirty="0" smtClean="0"/>
              <a:t>mokinių. Nei vienas mokinys nenurodė, kad niekada negerbia kitų asmenų nuomonės ar kitoniškumo.</a:t>
            </a:r>
          </a:p>
          <a:p>
            <a:r>
              <a:rPr lang="lt-LT" sz="2000" dirty="0" smtClean="0"/>
              <a:t>Moku ir noriu bendrauti ir bendradarbiauti- visada ir dažnai nurodė 80 proc. mokinių.</a:t>
            </a:r>
          </a:p>
          <a:p>
            <a:r>
              <a:rPr lang="lt-LT" sz="2000" dirty="0" smtClean="0"/>
              <a:t>Man rūpi mokymosi ir gyvenimo aplinkos - </a:t>
            </a:r>
            <a:r>
              <a:rPr lang="lt-LT" sz="2000" dirty="0"/>
              <a:t>visada ir dažnai nurodė 80 proc. </a:t>
            </a:r>
            <a:r>
              <a:rPr lang="lt-LT" sz="2000" dirty="0" smtClean="0"/>
              <a:t>mokinių.</a:t>
            </a:r>
            <a:endParaRPr lang="lt-LT" sz="2000" dirty="0"/>
          </a:p>
          <a:p>
            <a:endParaRPr lang="lt-LT" sz="1600" dirty="0" smtClean="0"/>
          </a:p>
          <a:p>
            <a:endParaRPr lang="lt-LT" sz="1600" dirty="0" smtClean="0"/>
          </a:p>
          <a:p>
            <a:endParaRPr lang="lt-LT" dirty="0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lt-LT" sz="2000" dirty="0" smtClean="0"/>
              <a:t>Galiu prisiimti atsakomybę už veiklas klasėje ir centre : kartais nurodė 47, 4</a:t>
            </a:r>
            <a:r>
              <a:rPr lang="lt-LT" sz="2000" dirty="0"/>
              <a:t> </a:t>
            </a:r>
            <a:r>
              <a:rPr lang="lt-LT" sz="2000" dirty="0" smtClean="0"/>
              <a:t>proc.  niekada- 5,1 proc.</a:t>
            </a:r>
          </a:p>
          <a:p>
            <a:r>
              <a:rPr lang="lt-LT" sz="2000" dirty="0" smtClean="0"/>
              <a:t>Tik kartais domisi savo šalies gyvenimu nurodė 41 proc. mokinių, niekada -2,6 proc.</a:t>
            </a:r>
          </a:p>
          <a:p>
            <a:r>
              <a:rPr lang="lt-LT" sz="2000" dirty="0" smtClean="0"/>
              <a:t>31 proc. mokinių nurodė, tik kartais gebantys atsakingai spręsti konfliktus, 2,6 proc.- niekada.</a:t>
            </a:r>
          </a:p>
          <a:p>
            <a:endParaRPr lang="lt-LT" dirty="0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sz="quarter" idx="1"/>
          </p:nvPr>
        </p:nvSpPr>
        <p:spPr>
          <a:xfrm>
            <a:off x="457200" y="1412776"/>
            <a:ext cx="3657600" cy="815312"/>
          </a:xfrm>
          <a:prstGeom prst="roundRect">
            <a:avLst>
              <a:gd name="adj" fmla="val 50000"/>
            </a:avLst>
          </a:prstGeom>
        </p:spPr>
        <p:txBody>
          <a:bodyPr>
            <a:normAutofit fontScale="55000" lnSpcReduction="20000"/>
          </a:bodyPr>
          <a:lstStyle/>
          <a:p>
            <a:r>
              <a:rPr lang="lt-LT" sz="2500" dirty="0" smtClean="0"/>
              <a:t>2. Socialumas </a:t>
            </a:r>
          </a:p>
          <a:p>
            <a:r>
              <a:rPr lang="lt-LT" sz="2500" dirty="0"/>
              <a:t>Aukščiausiai įvertinti teiginiai</a:t>
            </a:r>
          </a:p>
          <a:p>
            <a:endParaRPr lang="lt-LT" dirty="0"/>
          </a:p>
        </p:txBody>
      </p:sp>
      <p:sp>
        <p:nvSpPr>
          <p:cNvPr id="10" name="Teksto vietos rezervavimo ženklas 9"/>
          <p:cNvSpPr>
            <a:spLocks noGrp="1"/>
          </p:cNvSpPr>
          <p:nvPr>
            <p:ph type="body" sz="quarter" idx="3"/>
          </p:nvPr>
        </p:nvSpPr>
        <p:spPr>
          <a:xfrm>
            <a:off x="4645025" y="1340769"/>
            <a:ext cx="4041775" cy="834106"/>
          </a:xfrm>
          <a:prstGeom prst="roundRect">
            <a:avLst>
              <a:gd name="adj" fmla="val 50000"/>
            </a:avLst>
          </a:prstGeom>
        </p:spPr>
        <p:txBody>
          <a:bodyPr>
            <a:normAutofit fontScale="25000" lnSpcReduction="20000"/>
          </a:bodyPr>
          <a:lstStyle/>
          <a:p>
            <a:endParaRPr lang="lt-LT" dirty="0" smtClean="0"/>
          </a:p>
          <a:p>
            <a:r>
              <a:rPr lang="lt-LT" sz="5600" dirty="0"/>
              <a:t>2. Socialumas</a:t>
            </a:r>
          </a:p>
          <a:p>
            <a:r>
              <a:rPr lang="lt-LT" sz="5600" dirty="0" smtClean="0"/>
              <a:t>Žemiausiai </a:t>
            </a:r>
            <a:r>
              <a:rPr lang="lt-LT" sz="5600" dirty="0"/>
              <a:t>įvertinti </a:t>
            </a:r>
            <a:r>
              <a:rPr lang="lt-LT" sz="5600" dirty="0" smtClean="0"/>
              <a:t>teiginiai</a:t>
            </a:r>
            <a:endParaRPr lang="lt-LT" sz="5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4863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MOKINIŲ APKLAUSA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2000" dirty="0" smtClean="0"/>
              <a:t>Žinau, kurie dalykai man sekasi, ir kur man reikia pasistengti – visada ir dažnai nurodė 86 proc. mokinių.</a:t>
            </a:r>
          </a:p>
          <a:p>
            <a:r>
              <a:rPr lang="lt-LT" sz="2000" dirty="0" smtClean="0"/>
              <a:t>Suprantu išsilavinimo ir mokslo vertę šiuolaikiniame pasaulyje- visada ir dažnai nurodė 85 proc. mokinių.</a:t>
            </a:r>
          </a:p>
          <a:p>
            <a:r>
              <a:rPr lang="lt-LT" sz="2000" dirty="0" smtClean="0"/>
              <a:t>77 proc. mokinių nurodė, kad visada ir dažnai turi tolesnių mokymosi planų, geba išsikelti tolesnius mokymosi tikslus. </a:t>
            </a:r>
          </a:p>
          <a:p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sz="2000" dirty="0" smtClean="0"/>
              <a:t>33 proc. mokinių nurodė tik kartais moka planuoti laiką, asmeninius finansus. </a:t>
            </a:r>
          </a:p>
          <a:p>
            <a:r>
              <a:rPr lang="lt-LT" sz="2000" dirty="0" smtClean="0"/>
              <a:t>23 proc. mokinių nurodė tik kartais geba savarankiškai susirasti informaciją apie mokymosi ir veiklos galimybes, 1,3 proc. nurodė negebantys to padaryti. </a:t>
            </a:r>
          </a:p>
          <a:p>
            <a:r>
              <a:rPr lang="lt-LT" sz="2000" dirty="0" smtClean="0"/>
              <a:t>5,1 proc. mokinių nurodė, kad mokytojai niekada nepasako, kokiose profesijose gali pritaikyti savo gebėjimus, 17 proc. mokinių teigia, kad tik kartais sulaukia tokios informacijos.</a:t>
            </a:r>
            <a:endParaRPr lang="lt-LT" sz="2000" dirty="0"/>
          </a:p>
        </p:txBody>
      </p:sp>
      <p:sp>
        <p:nvSpPr>
          <p:cNvPr id="7" name="Teksto vietos rezervavimo ženklas 7"/>
          <p:cNvSpPr>
            <a:spLocks noGrp="1"/>
          </p:cNvSpPr>
          <p:nvPr>
            <p:ph type="body" sz="quarter" idx="1"/>
          </p:nvPr>
        </p:nvSpPr>
        <p:spPr>
          <a:xfrm>
            <a:off x="457200" y="1484784"/>
            <a:ext cx="3657600" cy="743304"/>
          </a:xfrm>
          <a:prstGeom prst="roundRect">
            <a:avLst>
              <a:gd name="adj" fmla="val 50000"/>
            </a:avLst>
          </a:prstGeom>
        </p:spPr>
        <p:txBody>
          <a:bodyPr>
            <a:normAutofit fontScale="25000" lnSpcReduction="20000"/>
          </a:bodyPr>
          <a:lstStyle/>
          <a:p>
            <a:endParaRPr lang="lt-LT" dirty="0" smtClean="0"/>
          </a:p>
          <a:p>
            <a:r>
              <a:rPr lang="lt-LT" sz="6400" dirty="0" smtClean="0"/>
              <a:t>3</a:t>
            </a:r>
            <a:r>
              <a:rPr lang="lt-LT" sz="6400" dirty="0" smtClean="0"/>
              <a:t>. Gyvenimo planavimas </a:t>
            </a:r>
          </a:p>
          <a:p>
            <a:r>
              <a:rPr lang="lt-LT" sz="6400" dirty="0"/>
              <a:t>Aukščiausiai įvertinti teiginiai</a:t>
            </a:r>
          </a:p>
          <a:p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343400" y="1484784"/>
            <a:ext cx="3657600" cy="743304"/>
          </a:xfrm>
          <a:prstGeom prst="roundRect">
            <a:avLst>
              <a:gd name="adj" fmla="val 50000"/>
            </a:avLst>
          </a:prstGeom>
        </p:spPr>
        <p:txBody>
          <a:bodyPr>
            <a:normAutofit fontScale="25000" lnSpcReduction="20000"/>
          </a:bodyPr>
          <a:lstStyle/>
          <a:p>
            <a:endParaRPr lang="lt-LT" dirty="0" smtClean="0"/>
          </a:p>
          <a:p>
            <a:r>
              <a:rPr lang="lt-LT" sz="6400" dirty="0" smtClean="0"/>
              <a:t>3</a:t>
            </a:r>
            <a:r>
              <a:rPr lang="lt-LT" sz="6400" dirty="0" smtClean="0"/>
              <a:t>. Gyvenimo planavimas </a:t>
            </a:r>
          </a:p>
          <a:p>
            <a:r>
              <a:rPr lang="lt-LT" sz="6400" dirty="0" smtClean="0"/>
              <a:t>Žemiausiai </a:t>
            </a:r>
            <a:r>
              <a:rPr lang="lt-LT" sz="6400" dirty="0"/>
              <a:t>įvertinti teiginiai</a:t>
            </a:r>
          </a:p>
          <a:p>
            <a:endParaRPr lang="lt-LT" sz="6400" dirty="0"/>
          </a:p>
        </p:txBody>
      </p:sp>
    </p:spTree>
    <p:extLst>
      <p:ext uri="{BB962C8B-B14F-4D97-AF65-F5344CB8AC3E}">
        <p14:creationId xmlns:p14="http://schemas.microsoft.com/office/powerpoint/2010/main" val="252997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923702"/>
          </a:xfrm>
        </p:spPr>
        <p:txBody>
          <a:bodyPr/>
          <a:lstStyle/>
          <a:p>
            <a:r>
              <a:rPr lang="lt-LT" dirty="0" smtClean="0"/>
              <a:t>MOKYTOJŲ </a:t>
            </a:r>
            <a:r>
              <a:rPr lang="lt-LT" dirty="0"/>
              <a:t>APKLAUSA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Visi mokytojai nurodė skatinantys savo mokinius pradėtus darbus atlikti iki galo.</a:t>
            </a:r>
          </a:p>
          <a:p>
            <a:r>
              <a:rPr lang="lt-LT" dirty="0" smtClean="0"/>
              <a:t>97 proc. mokytojų teigia žinantys savo mokinių gebėjimus ir polinkius. </a:t>
            </a:r>
          </a:p>
          <a:p>
            <a:r>
              <a:rPr lang="lt-LT" dirty="0" smtClean="0"/>
              <a:t>93 proc. mokytojų nurodė, kad moko mokinius valdyti emocijas stresinėse situacijose. 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dirty="0" smtClean="0"/>
              <a:t>53 proc. mokytojų nurodė, kad tik kartais jų mokiniai sąmoningai renkasi sveiką gyvenimo būdą, 7 proc. mokinių– niekada to nedaro.</a:t>
            </a:r>
          </a:p>
          <a:p>
            <a:r>
              <a:rPr lang="lt-LT" dirty="0" smtClean="0"/>
              <a:t>90 proc. mokytojų nurodė, kad jų mokiniai dažnai arba kartais pasiduoda neigiamoms įtakoms. </a:t>
            </a:r>
          </a:p>
          <a:p>
            <a:r>
              <a:rPr lang="lt-LT" dirty="0" smtClean="0"/>
              <a:t>43 proc. mokytojų teigė, kad mokiniai tik kartais pasitiki savo jėgomis ir nebijo naujų veiklų. 47 proc. mokytojų teigė , kad jiems dažnai pavyksta įtraukti mokinius į naujas veiklas. 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1"/>
          </p:nvPr>
        </p:nvSpPr>
        <p:spPr>
          <a:xfrm>
            <a:off x="457200" y="1340768"/>
            <a:ext cx="3657600" cy="887320"/>
          </a:xfrm>
          <a:prstGeom prst="roundRect">
            <a:avLst>
              <a:gd name="adj" fmla="val 50000"/>
            </a:avLst>
          </a:prstGeom>
        </p:spPr>
        <p:txBody>
          <a:bodyPr>
            <a:normAutofit fontScale="77500" lnSpcReduction="20000"/>
          </a:bodyPr>
          <a:lstStyle/>
          <a:p>
            <a:r>
              <a:rPr lang="lt-LT" sz="1900" dirty="0" smtClean="0"/>
              <a:t>1</a:t>
            </a:r>
            <a:r>
              <a:rPr lang="lt-LT" sz="1900" dirty="0"/>
              <a:t>. Savivoka, </a:t>
            </a:r>
            <a:r>
              <a:rPr lang="lt-LT" sz="1900" dirty="0" err="1"/>
              <a:t>savivertė</a:t>
            </a:r>
            <a:r>
              <a:rPr lang="lt-LT" sz="1900" dirty="0"/>
              <a:t>.</a:t>
            </a:r>
          </a:p>
          <a:p>
            <a:r>
              <a:rPr lang="lt-LT" sz="1900" dirty="0"/>
              <a:t>Aukščiausiai įvertinti teiginiai</a:t>
            </a:r>
          </a:p>
          <a:p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343400" y="1340768"/>
            <a:ext cx="3657600" cy="887320"/>
          </a:xfrm>
          <a:prstGeom prst="roundRect">
            <a:avLst>
              <a:gd name="adj" fmla="val 50000"/>
            </a:avLst>
          </a:prstGeom>
        </p:spPr>
        <p:txBody>
          <a:bodyPr>
            <a:normAutofit fontScale="85000" lnSpcReduction="10000"/>
          </a:bodyPr>
          <a:lstStyle/>
          <a:p>
            <a:r>
              <a:rPr lang="lt-LT" sz="1900" dirty="0" smtClean="0"/>
              <a:t>1</a:t>
            </a:r>
            <a:r>
              <a:rPr lang="lt-LT" sz="1900" dirty="0" smtClean="0"/>
              <a:t>. </a:t>
            </a:r>
            <a:r>
              <a:rPr lang="lt-LT" sz="1900" dirty="0"/>
              <a:t>Savivoka, </a:t>
            </a:r>
            <a:r>
              <a:rPr lang="lt-LT" sz="1900" dirty="0" err="1"/>
              <a:t>savivertė</a:t>
            </a:r>
            <a:r>
              <a:rPr lang="lt-LT" sz="1900" dirty="0"/>
              <a:t>.</a:t>
            </a:r>
          </a:p>
          <a:p>
            <a:r>
              <a:rPr lang="lt-LT" sz="1900" dirty="0"/>
              <a:t>Žemiausiai įvertinti teiginiai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9684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MOKYTOJŲ APKLAUSA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Visi mokytojai nurodė dažnai ir visada skatinantys mokinius gerbti kitus asmenis ir kitokią nuomonę,</a:t>
            </a:r>
          </a:p>
          <a:p>
            <a:r>
              <a:rPr lang="lt-LT" dirty="0" smtClean="0"/>
              <a:t>96 proc. mokytojų nurodė, kad jiems rūpi mokinių mokymosi ir gyvenimo aplinkos.</a:t>
            </a:r>
          </a:p>
          <a:p>
            <a:r>
              <a:rPr lang="lt-LT" dirty="0" smtClean="0"/>
              <a:t>97 proc. nurodė, kad ugdo mokinių poreikį domėtis šalies socialiniu gyvenimu.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dirty="0" smtClean="0"/>
              <a:t>10 proc. mokytojų nurodė tik kartais įtraukiantys mokinius į klasės ir bendras centro veiklas. Visada tai darantys – 33 proc.</a:t>
            </a:r>
          </a:p>
          <a:p>
            <a:r>
              <a:rPr lang="lt-LT" dirty="0" smtClean="0"/>
              <a:t>6,7 proc. nurodė tik kartais mokantys mokinius atsakingai spręsti konfliktus.</a:t>
            </a:r>
          </a:p>
          <a:p>
            <a:r>
              <a:rPr lang="lt-LT" dirty="0"/>
              <a:t>6,7 proc. nurodė tik kartais </a:t>
            </a:r>
            <a:r>
              <a:rPr lang="lt-LT" dirty="0" smtClean="0"/>
              <a:t>skatinantys mokinius prisiimti atsakomybę už savo veiksmus.</a:t>
            </a:r>
          </a:p>
          <a:p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1"/>
          </p:nvPr>
        </p:nvSpPr>
        <p:spPr>
          <a:xfrm>
            <a:off x="457200" y="1484784"/>
            <a:ext cx="3657600" cy="743304"/>
          </a:xfrm>
          <a:prstGeom prst="roundRect">
            <a:avLst>
              <a:gd name="adj" fmla="val 50000"/>
            </a:avLst>
          </a:prstGeom>
        </p:spPr>
        <p:txBody>
          <a:bodyPr>
            <a:normAutofit fontScale="55000" lnSpcReduction="20000"/>
          </a:bodyPr>
          <a:lstStyle/>
          <a:p>
            <a:r>
              <a:rPr lang="lt-LT" sz="2600" dirty="0"/>
              <a:t>2. Socialumas </a:t>
            </a:r>
          </a:p>
          <a:p>
            <a:r>
              <a:rPr lang="lt-LT" sz="2600" dirty="0"/>
              <a:t>Aukščiausiai įvertinti teiginiai</a:t>
            </a:r>
          </a:p>
          <a:p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343400" y="1484784"/>
            <a:ext cx="3657600" cy="743304"/>
          </a:xfrm>
          <a:prstGeom prst="roundRect">
            <a:avLst>
              <a:gd name="adj" fmla="val 50000"/>
            </a:avLst>
          </a:prstGeom>
        </p:spPr>
        <p:txBody>
          <a:bodyPr>
            <a:normAutofit fontScale="62500" lnSpcReduction="20000"/>
          </a:bodyPr>
          <a:lstStyle/>
          <a:p>
            <a:r>
              <a:rPr lang="lt-LT" sz="2300" dirty="0"/>
              <a:t>2. Socialumas</a:t>
            </a:r>
          </a:p>
          <a:p>
            <a:r>
              <a:rPr lang="lt-LT" sz="2300" dirty="0"/>
              <a:t>Žemiausiai įvertinti teiginiai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599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07678"/>
          </a:xfrm>
        </p:spPr>
        <p:txBody>
          <a:bodyPr>
            <a:normAutofit/>
          </a:bodyPr>
          <a:lstStyle/>
          <a:p>
            <a:r>
              <a:rPr lang="lt-LT" sz="2800" dirty="0"/>
              <a:t>MOKYTOJŲ APKLAUSA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dirty="0" smtClean="0"/>
              <a:t>93 proc. mokytojų žino, kas jų mokiniams sekasi, o kur reikia pasistengti.</a:t>
            </a:r>
          </a:p>
          <a:p>
            <a:r>
              <a:rPr lang="lt-LT" dirty="0"/>
              <a:t>90 proc. mokytojų nurodė visada ir dažnai </a:t>
            </a:r>
            <a:r>
              <a:rPr lang="lt-LT" dirty="0" smtClean="0"/>
              <a:t>supažindina </a:t>
            </a:r>
            <a:r>
              <a:rPr lang="lt-LT" dirty="0"/>
              <a:t>su profesijomis, kurioms reikalingos jo dėstomo dalyko žinios</a:t>
            </a:r>
            <a:r>
              <a:rPr lang="lt-LT" dirty="0" smtClean="0"/>
              <a:t>.</a:t>
            </a:r>
          </a:p>
          <a:p>
            <a:r>
              <a:rPr lang="lt-LT" dirty="0" smtClean="0"/>
              <a:t>80 proc. mokytojų padeda mokiniams sudaryti tolesnio mokymosi planus.</a:t>
            </a:r>
            <a:endParaRPr lang="lt-LT" dirty="0"/>
          </a:p>
          <a:p>
            <a:endParaRPr lang="lt-LT" dirty="0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dirty="0" smtClean="0"/>
              <a:t>27 proc. mokytojų nurodė tik kartais moko mokinius planuoti laiką, asmeninius finansus.</a:t>
            </a:r>
          </a:p>
          <a:p>
            <a:r>
              <a:rPr lang="lt-LT" dirty="0" smtClean="0"/>
              <a:t>27 proc. mokytojų teigė, kad jų mokiniai niekada </a:t>
            </a:r>
            <a:r>
              <a:rPr lang="lt-LT" dirty="0"/>
              <a:t>arba </a:t>
            </a:r>
            <a:r>
              <a:rPr lang="lt-LT" dirty="0" smtClean="0"/>
              <a:t>tik </a:t>
            </a:r>
            <a:r>
              <a:rPr lang="lt-LT" dirty="0"/>
              <a:t>kartais savarankiškai </a:t>
            </a:r>
            <a:r>
              <a:rPr lang="lt-LT" dirty="0" smtClean="0"/>
              <a:t> geba susirasti informaciją apie tolesnį mokymąsi.</a:t>
            </a:r>
          </a:p>
          <a:p>
            <a:r>
              <a:rPr lang="lt-LT" dirty="0" smtClean="0"/>
              <a:t> 7 proc. mokytojų nurodė tik kartais žinantys kur jo mokiniams gerai sekasi, o kur reikia pasistengti.</a:t>
            </a:r>
          </a:p>
          <a:p>
            <a:endParaRPr lang="lt-LT" dirty="0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sz="quarter" idx="1"/>
          </p:nvPr>
        </p:nvSpPr>
        <p:spPr>
          <a:xfrm>
            <a:off x="457200" y="1340768"/>
            <a:ext cx="3657600" cy="887320"/>
          </a:xfrm>
          <a:prstGeom prst="roundRect">
            <a:avLst>
              <a:gd name="adj" fmla="val 50000"/>
            </a:avLst>
          </a:prstGeom>
        </p:spPr>
        <p:txBody>
          <a:bodyPr>
            <a:normAutofit fontScale="92500"/>
          </a:bodyPr>
          <a:lstStyle/>
          <a:p>
            <a:r>
              <a:rPr lang="lt-LT" sz="1600" dirty="0" smtClean="0"/>
              <a:t>3</a:t>
            </a:r>
            <a:r>
              <a:rPr lang="lt-LT" sz="1600" dirty="0"/>
              <a:t>. Gyvenimo planavimas </a:t>
            </a:r>
          </a:p>
          <a:p>
            <a:r>
              <a:rPr lang="lt-LT" sz="1600" dirty="0"/>
              <a:t>Aukščiausiai įvertinti teiginiai</a:t>
            </a:r>
          </a:p>
          <a:p>
            <a:endParaRPr lang="lt-LT" dirty="0"/>
          </a:p>
        </p:txBody>
      </p:sp>
      <p:sp>
        <p:nvSpPr>
          <p:cNvPr id="12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343400" y="1340768"/>
            <a:ext cx="3657600" cy="887320"/>
          </a:xfrm>
          <a:prstGeom prst="roundRect">
            <a:avLst>
              <a:gd name="adj" fmla="val 50000"/>
            </a:avLst>
          </a:prstGeom>
        </p:spPr>
        <p:txBody>
          <a:bodyPr>
            <a:noAutofit/>
          </a:bodyPr>
          <a:lstStyle/>
          <a:p>
            <a:r>
              <a:rPr lang="lt-LT" sz="1400" dirty="0" smtClean="0"/>
              <a:t>3. Gyvenimo planavimas </a:t>
            </a:r>
          </a:p>
          <a:p>
            <a:r>
              <a:rPr lang="lt-LT" sz="1400" dirty="0" smtClean="0"/>
              <a:t>Žemiausiai </a:t>
            </a:r>
            <a:r>
              <a:rPr lang="lt-LT" sz="1400" dirty="0"/>
              <a:t>įvertinti teiginiai</a:t>
            </a:r>
          </a:p>
          <a:p>
            <a:endParaRPr lang="lt-LT" sz="1400" dirty="0"/>
          </a:p>
        </p:txBody>
      </p:sp>
    </p:spTree>
    <p:extLst>
      <p:ext uri="{BB962C8B-B14F-4D97-AF65-F5344CB8AC3E}">
        <p14:creationId xmlns:p14="http://schemas.microsoft.com/office/powerpoint/2010/main" val="47442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Mokinių anketos apibendrinimas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lt-LT" sz="1900" dirty="0" smtClean="0"/>
              <a:t>Žino savo gabumus ir polinkius, moka įsivertinti savo gebėjimus.</a:t>
            </a:r>
          </a:p>
          <a:p>
            <a:r>
              <a:rPr lang="lt-LT" sz="1900" dirty="0"/>
              <a:t>G</a:t>
            </a:r>
            <a:r>
              <a:rPr lang="lt-LT" sz="1900" dirty="0" smtClean="0"/>
              <a:t>erbia kitokius ir kitokią nuomonę, moka bendrauti ir bendradarbiauti.</a:t>
            </a:r>
          </a:p>
          <a:p>
            <a:r>
              <a:rPr lang="lt-LT" sz="1900" dirty="0"/>
              <a:t>S</a:t>
            </a:r>
            <a:r>
              <a:rPr lang="lt-LT" sz="1900" dirty="0" smtClean="0"/>
              <a:t>upranta išsilavinimo svarbą jų gyvenime, žino, kas jiems sekasi, o kur reikia pasistengti.</a:t>
            </a:r>
          </a:p>
          <a:p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1800" dirty="0"/>
              <a:t>M</a:t>
            </a:r>
            <a:r>
              <a:rPr lang="lt-LT" sz="1800" dirty="0" smtClean="0"/>
              <a:t>okinių  gebėjimas </a:t>
            </a:r>
            <a:r>
              <a:rPr lang="lt-LT" sz="1800" u="sng" dirty="0" smtClean="0"/>
              <a:t>atlikti  pradėtus darbus iki galo</a:t>
            </a:r>
            <a:r>
              <a:rPr lang="lt-LT" sz="1800" dirty="0" smtClean="0"/>
              <a:t>,  </a:t>
            </a:r>
            <a:r>
              <a:rPr lang="lt-LT" sz="1800" u="sng" dirty="0" smtClean="0"/>
              <a:t>nepasitiki savo jėgomis, pasiduoda neigiamoms įtakoms.</a:t>
            </a:r>
          </a:p>
          <a:p>
            <a:r>
              <a:rPr lang="lt-LT" sz="1800" dirty="0" smtClean="0"/>
              <a:t>Gebėjimas  </a:t>
            </a:r>
            <a:r>
              <a:rPr lang="lt-LT" sz="1800" u="sng" dirty="0" smtClean="0"/>
              <a:t>prisiimti atsakomybę </a:t>
            </a:r>
            <a:r>
              <a:rPr lang="lt-LT" sz="1800" dirty="0" smtClean="0"/>
              <a:t>už veiklas klasėje ir centre. </a:t>
            </a:r>
          </a:p>
          <a:p>
            <a:r>
              <a:rPr lang="lt-LT" sz="1800" u="sng" dirty="0"/>
              <a:t>M</a:t>
            </a:r>
            <a:r>
              <a:rPr lang="lt-LT" sz="1800" u="sng" dirty="0" smtClean="0"/>
              <a:t>ažai domisi šalies  socialiniu gyvenimu. </a:t>
            </a:r>
          </a:p>
          <a:p>
            <a:r>
              <a:rPr lang="lt-LT" sz="1800" dirty="0" smtClean="0"/>
              <a:t>Sunkumai  </a:t>
            </a:r>
            <a:r>
              <a:rPr lang="lt-LT" sz="1800" u="sng" dirty="0" smtClean="0"/>
              <a:t>planuojant laiką</a:t>
            </a:r>
            <a:r>
              <a:rPr lang="lt-LT" sz="1800" dirty="0"/>
              <a:t>, asmeninius finansus. </a:t>
            </a:r>
            <a:endParaRPr lang="lt-LT" sz="1800" dirty="0" smtClean="0"/>
          </a:p>
          <a:p>
            <a:r>
              <a:rPr lang="lt-LT" sz="1800" u="sng" dirty="0" smtClean="0"/>
              <a:t>Gebėjimas  </a:t>
            </a:r>
            <a:r>
              <a:rPr lang="lt-LT" sz="1800" u="sng" dirty="0"/>
              <a:t>savarankiškai susirasti informaciją </a:t>
            </a:r>
            <a:r>
              <a:rPr lang="lt-LT" sz="1800" dirty="0"/>
              <a:t>apie mokymosi ir veiklos </a:t>
            </a:r>
            <a:r>
              <a:rPr lang="lt-LT" sz="1800" dirty="0" smtClean="0"/>
              <a:t>galimybes.</a:t>
            </a:r>
            <a:endParaRPr lang="lt-LT" sz="1800" dirty="0"/>
          </a:p>
          <a:p>
            <a:endParaRPr lang="lt-LT" sz="1800" dirty="0" smtClean="0"/>
          </a:p>
          <a:p>
            <a:endParaRPr lang="lt-LT" sz="1800" dirty="0" smtClean="0"/>
          </a:p>
          <a:p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lt-LT" dirty="0" smtClean="0"/>
              <a:t>Stipriosios pusės 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46297"/>
            </a:avLst>
          </a:prstGeom>
        </p:spPr>
        <p:txBody>
          <a:bodyPr/>
          <a:lstStyle/>
          <a:p>
            <a:r>
              <a:rPr lang="lt-LT" dirty="0" smtClean="0"/>
              <a:t>Silpnosios pusės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29469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šdailintas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Išdailinta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šdailinta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284</TotalTime>
  <Words>1111</Words>
  <Application>Microsoft Office PowerPoint</Application>
  <PresentationFormat>Demonstracija ekrane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Išdailintas</vt:lpstr>
      <vt:lpstr>Panevėžio SJMC VEIKLOS KOKYBĖS ĮSIVERTINIMAS  Sritis- 1. Rezultatai; Tema- 1.1. Asmenybės branda; Rodiklis- 1.1.1. Asmenybės tapsmas  </vt:lpstr>
      <vt:lpstr>Duomenų rinkimo metodika </vt:lpstr>
      <vt:lpstr>MOKINIŲ APKLAUSA</vt:lpstr>
      <vt:lpstr>MOKINIŲ APKLAUSA</vt:lpstr>
      <vt:lpstr>MOKINIŲ APKLAUSA</vt:lpstr>
      <vt:lpstr>MOKYTOJŲ APKLAUSA</vt:lpstr>
      <vt:lpstr>MOKYTOJŲ APKLAUSA</vt:lpstr>
      <vt:lpstr>MOKYTOJŲ APKLAUSA</vt:lpstr>
      <vt:lpstr>Mokinių anketos apibendrinimas</vt:lpstr>
      <vt:lpstr>Mokytojų  anketos apibendrinimas</vt:lpstr>
      <vt:lpstr>Įsivertinimas 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Panevėžio SJMC VEIKLOS KOKYBĖS ĮSIVERTINIMAS 2.2.2. Ugdymo(si) organizavimas</dc:title>
  <dc:creator>Administratorius</dc:creator>
  <cp:lastModifiedBy>Administratorius</cp:lastModifiedBy>
  <cp:revision>58</cp:revision>
  <dcterms:created xsi:type="dcterms:W3CDTF">2022-05-26T14:17:33Z</dcterms:created>
  <dcterms:modified xsi:type="dcterms:W3CDTF">2022-06-22T05:36:09Z</dcterms:modified>
</cp:coreProperties>
</file>